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4"/>
  </p:notesMasterIdLst>
  <p:sldIdLst>
    <p:sldId id="256" r:id="rId6"/>
    <p:sldId id="267" r:id="rId7"/>
    <p:sldId id="268" r:id="rId8"/>
    <p:sldId id="269" r:id="rId9"/>
    <p:sldId id="270" r:id="rId10"/>
    <p:sldId id="271" r:id="rId11"/>
    <p:sldId id="272" r:id="rId12"/>
    <p:sldId id="27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71867" autoAdjust="0"/>
  </p:normalViewPr>
  <p:slideViewPr>
    <p:cSldViewPr snapToGrid="0" snapToObjects="1">
      <p:cViewPr varScale="1">
        <p:scale>
          <a:sx n="63" d="100"/>
          <a:sy n="63" d="100"/>
        </p:scale>
        <p:origin x="202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EFC1F-27BF-4C4D-A663-7B19199A5382}" type="datetimeFigureOut">
              <a:rPr lang="en-GB" smtClean="0"/>
              <a:t>31/10/2017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4FBD0-D123-42E5-B576-C4BC8EC60A89}" type="slidenum">
              <a:rPr lang="en-GB" smtClean="0"/>
              <a:t>‹#›</a:t>
            </a:fld>
            <a:endParaRPr lang="en-GB"/>
          </a:p>
        </p:txBody>
      </p:sp>
    </p:spTree>
    <p:extLst>
      <p:ext uri="{BB962C8B-B14F-4D97-AF65-F5344CB8AC3E}">
        <p14:creationId xmlns:p14="http://schemas.microsoft.com/office/powerpoint/2010/main" val="327537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4FBD0-D123-42E5-B576-C4BC8EC60A89}" type="slidenum">
              <a:rPr lang="en-GB" smtClean="0"/>
              <a:t>1</a:t>
            </a:fld>
            <a:endParaRPr lang="en-GB"/>
          </a:p>
        </p:txBody>
      </p:sp>
    </p:spTree>
    <p:extLst>
      <p:ext uri="{BB962C8B-B14F-4D97-AF65-F5344CB8AC3E}">
        <p14:creationId xmlns:p14="http://schemas.microsoft.com/office/powerpoint/2010/main" val="170534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84FBD0-D123-42E5-B576-C4BC8EC60A89}" type="slidenum">
              <a:rPr lang="en-GB" smtClean="0"/>
              <a:t>2</a:t>
            </a:fld>
            <a:endParaRPr lang="en-GB"/>
          </a:p>
        </p:txBody>
      </p:sp>
    </p:spTree>
    <p:extLst>
      <p:ext uri="{BB962C8B-B14F-4D97-AF65-F5344CB8AC3E}">
        <p14:creationId xmlns:p14="http://schemas.microsoft.com/office/powerpoint/2010/main" val="2645048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116E07B-3102-4149-9EBD-68E4AEC71068}" type="datetimeFigureOut">
              <a:rPr lang="en-US" smtClean="0"/>
              <a:pPr/>
              <a:t>10/31/2017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D14A0D-44EA-9F48-8236-788181E080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116E07B-3102-4149-9EBD-68E4AEC71068}" type="datetimeFigureOut">
              <a:rPr lang="en-US" smtClean="0"/>
              <a:pPr/>
              <a:t>10/31/2017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0D14A0D-44EA-9F48-8236-788181E080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1393"/>
            <a:ext cx="6531748" cy="736855"/>
          </a:xfrm>
        </p:spPr>
        <p:txBody>
          <a:bodyPr/>
          <a:lstStyle/>
          <a:p>
            <a:r>
              <a:rPr lang="en-GB"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116E07B-3102-4149-9EBD-68E4AEC71068}" type="datetimeFigureOut">
              <a:rPr lang="en-US" smtClean="0"/>
              <a:pPr/>
              <a:t>10/31/2017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0D14A0D-44EA-9F48-8236-788181E080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85273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Pages from A68578 HRC Powerpoint Template PP Text Slide.jpg"/>
          <p:cNvPicPr>
            <a:picLocks noChangeAspect="1"/>
          </p:cNvPicPr>
          <p:nvPr userDrawn="1"/>
        </p:nvPicPr>
        <p:blipFill>
          <a:blip r:embed="rId6">
            <a:alphaModFix/>
          </a:blip>
          <a:stretch>
            <a:fillRect/>
          </a:stretch>
        </p:blipFill>
        <p:spPr>
          <a:xfrm>
            <a:off x="0" y="-15207"/>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TITLE HEADER</a:t>
            </a:r>
            <a:endParaRPr lang="en-US" dirty="0"/>
          </a:p>
        </p:txBody>
      </p:sp>
      <p:sp>
        <p:nvSpPr>
          <p:cNvPr id="11" name="TextBox 10"/>
          <p:cNvSpPr txBox="1"/>
          <p:nvPr userDrawn="1"/>
        </p:nvSpPr>
        <p:spPr>
          <a:xfrm>
            <a:off x="457200" y="1901303"/>
            <a:ext cx="3217084" cy="276999"/>
          </a:xfrm>
          <a:prstGeom prst="rect">
            <a:avLst/>
          </a:prstGeom>
          <a:noFill/>
        </p:spPr>
        <p:txBody>
          <a:bodyPr wrap="square" rtlCol="0">
            <a:spAutoFit/>
          </a:bodyPr>
          <a:lstStyle/>
          <a:p>
            <a:r>
              <a:rPr lang="en-US" sz="1200" dirty="0" smtClean="0">
                <a:solidFill>
                  <a:srgbClr val="660066"/>
                </a:solidFill>
              </a:rPr>
              <a:t>HEADER</a:t>
            </a:r>
            <a:endParaRPr lang="en-US" sz="1200" dirty="0">
              <a:solidFill>
                <a:srgbClr val="660066"/>
              </a:solidFill>
            </a:endParaRPr>
          </a:p>
        </p:txBody>
      </p:sp>
      <p:sp>
        <p:nvSpPr>
          <p:cNvPr id="12" name="TextBox 11"/>
          <p:cNvSpPr txBox="1"/>
          <p:nvPr userDrawn="1"/>
        </p:nvSpPr>
        <p:spPr>
          <a:xfrm>
            <a:off x="457200" y="2289170"/>
            <a:ext cx="4105234" cy="2246769"/>
          </a:xfrm>
          <a:prstGeom prst="rect">
            <a:avLst/>
          </a:prstGeom>
          <a:noFill/>
        </p:spPr>
        <p:txBody>
          <a:bodyPr wrap="square" rtlCol="0">
            <a:spAutoFit/>
          </a:bodyPr>
          <a:lstStyle/>
          <a:p>
            <a:r>
              <a:rPr lang="en-US" sz="1000" dirty="0" smtClean="0">
                <a:latin typeface="Avenir Book"/>
                <a:cs typeface="Avenir Book"/>
              </a:rPr>
              <a:t>Body Copy Body Copy Body Copy Body Copy Body Copy Body Copy Body Copy Body Copy Body Copy Body Copy Body Body Copy Body Copy Body Copy Body Copy Body Copy Body Copy Body Copy Body Copy Body Copy Body Copy Body Body Copy Body Copy Body Copy Body Copy Body Copy Body Copy Body Copy Body Copy Body Copy Body Copy Body Body Copy Body Copy Body Copy Body Copy Body Copy Body Copy Body Copy Body Copy Body Copy Body Copy Body Body Copy Body Copy Body Copy Body Copy Body Copy Body Copy Body Copy Body Copy Body Copy Body Copy Body</a:t>
            </a:r>
          </a:p>
          <a:p>
            <a:endParaRPr lang="en-US" sz="1000" dirty="0" smtClean="0">
              <a:latin typeface="Avenir Book"/>
              <a:cs typeface="Avenir Book"/>
            </a:endParaRPr>
          </a:p>
          <a:p>
            <a:endParaRPr lang="en-US" sz="1000" dirty="0" smtClean="0">
              <a:latin typeface="Avenir Book"/>
              <a:cs typeface="Avenir Book"/>
            </a:endParaRPr>
          </a:p>
          <a:p>
            <a:r>
              <a:rPr lang="en-US" sz="1000" dirty="0" smtClean="0">
                <a:latin typeface="Avenir Book"/>
                <a:cs typeface="Avenir Book"/>
              </a:rPr>
              <a:t> </a:t>
            </a:r>
          </a:p>
          <a:p>
            <a:endParaRPr lang="en-US" sz="1000" dirty="0">
              <a:latin typeface="Avenir Book"/>
              <a:cs typeface="Avenir Book"/>
            </a:endParaRPr>
          </a:p>
        </p:txBody>
      </p:sp>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1" latinLnBrk="0" hangingPunct="1">
        <a:spcBef>
          <a:spcPct val="0"/>
        </a:spcBef>
        <a:buNone/>
        <a:defRPr lang="en-GB" sz="2000" b="0" i="0" kern="1200" dirty="0" smtClean="0">
          <a:solidFill>
            <a:schemeClr val="bg2"/>
          </a:solidFill>
          <a:latin typeface="Avenir Heavy"/>
          <a:ea typeface="+mj-ea"/>
          <a:cs typeface="Avenir Heavy"/>
        </a:defRPr>
      </a:lvl1pPr>
    </p:titleStyle>
    <p:bodyStyle>
      <a:lvl1pPr marL="342900" marR="0" indent="-342900" algn="l" defTabSz="457200" rtl="0" eaLnBrk="1" fontAlgn="auto" latinLnBrk="0" hangingPunct="1">
        <a:lnSpc>
          <a:spcPct val="100000"/>
        </a:lnSpc>
        <a:spcBef>
          <a:spcPct val="20000"/>
        </a:spcBef>
        <a:spcAft>
          <a:spcPts val="0"/>
        </a:spcAft>
        <a:buClrTx/>
        <a:buSzTx/>
        <a:buFont typeface="Arial"/>
        <a:buNone/>
        <a:tabLst/>
        <a:defRPr sz="1050" b="0" i="0" kern="1200" baseline="0">
          <a:solidFill>
            <a:schemeClr val="tx1"/>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le.hrc.ac.uk/mod/page/view.php?id=1230" TargetMode="External"/><Relationship Id="rId2" Type="http://schemas.openxmlformats.org/officeDocument/2006/relationships/hyperlink" Target="mailto:safeguardingteam@hrc.ac.uk"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vle.hrc.ac.uk/mod/page/view.php?id=1230" TargetMode="External"/><Relationship Id="rId2" Type="http://schemas.openxmlformats.org/officeDocument/2006/relationships/hyperlink" Target="mailto:safeguardingteam@hrc.ac.uk"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ges from A68578 HRC Powerpoint Template PP Front Cover Slide.jpg"/>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667534" y="1286320"/>
            <a:ext cx="5079774" cy="1569660"/>
          </a:xfrm>
          <a:prstGeom prst="rect">
            <a:avLst/>
          </a:prstGeom>
          <a:noFill/>
        </p:spPr>
        <p:txBody>
          <a:bodyPr wrap="square" rtlCol="0">
            <a:spAutoFit/>
          </a:bodyPr>
          <a:lstStyle/>
          <a:p>
            <a:r>
              <a:rPr lang="en-US" sz="4800" baseline="30000" dirty="0" smtClean="0">
                <a:solidFill>
                  <a:schemeClr val="bg1"/>
                </a:solidFill>
                <a:latin typeface="Avenir Heavy"/>
                <a:cs typeface="Avenir Heavy"/>
              </a:rPr>
              <a:t>HERTFORD </a:t>
            </a:r>
          </a:p>
          <a:p>
            <a:r>
              <a:rPr lang="en-US" sz="4800" baseline="30000" dirty="0" smtClean="0">
                <a:solidFill>
                  <a:schemeClr val="bg1"/>
                </a:solidFill>
                <a:latin typeface="Avenir Heavy"/>
                <a:cs typeface="Avenir Heavy"/>
              </a:rPr>
              <a:t>REGIONAL</a:t>
            </a:r>
          </a:p>
          <a:p>
            <a:r>
              <a:rPr lang="en-US" sz="4800" baseline="30000" dirty="0" smtClean="0">
                <a:solidFill>
                  <a:schemeClr val="bg1"/>
                </a:solidFill>
                <a:latin typeface="Avenir Heavy"/>
                <a:cs typeface="Avenir Heavy"/>
              </a:rPr>
              <a:t>COLLEGE</a:t>
            </a:r>
          </a:p>
        </p:txBody>
      </p:sp>
      <p:sp>
        <p:nvSpPr>
          <p:cNvPr id="5" name="TextBox 4"/>
          <p:cNvSpPr txBox="1"/>
          <p:nvPr/>
        </p:nvSpPr>
        <p:spPr>
          <a:xfrm>
            <a:off x="667533" y="3037855"/>
            <a:ext cx="5457963" cy="923330"/>
          </a:xfrm>
          <a:prstGeom prst="rect">
            <a:avLst/>
          </a:prstGeom>
          <a:noFill/>
        </p:spPr>
        <p:txBody>
          <a:bodyPr wrap="square" rtlCol="0">
            <a:spAutoFit/>
          </a:bodyPr>
          <a:lstStyle/>
          <a:p>
            <a:r>
              <a:rPr lang="en-US" b="1" dirty="0" smtClean="0">
                <a:solidFill>
                  <a:schemeClr val="bg1"/>
                </a:solidFill>
              </a:rPr>
              <a:t>OFSTED VISIT – 15</a:t>
            </a:r>
            <a:r>
              <a:rPr lang="en-US" b="1" baseline="30000" dirty="0" smtClean="0">
                <a:solidFill>
                  <a:schemeClr val="bg1"/>
                </a:solidFill>
              </a:rPr>
              <a:t>th</a:t>
            </a:r>
            <a:r>
              <a:rPr lang="en-US" b="1" dirty="0" smtClean="0">
                <a:solidFill>
                  <a:schemeClr val="bg1"/>
                </a:solidFill>
              </a:rPr>
              <a:t> November 2017</a:t>
            </a:r>
          </a:p>
          <a:p>
            <a:endParaRPr lang="en-US" dirty="0">
              <a:solidFill>
                <a:schemeClr val="bg1"/>
              </a:solidFill>
            </a:endParaRPr>
          </a:p>
          <a:p>
            <a:r>
              <a:rPr lang="en-US" dirty="0" smtClean="0">
                <a:solidFill>
                  <a:schemeClr val="bg1"/>
                </a:solidFill>
              </a:rPr>
              <a:t>STUDENT BRIEFING</a:t>
            </a:r>
          </a:p>
        </p:txBody>
      </p:sp>
      <p:cxnSp>
        <p:nvCxnSpPr>
          <p:cNvPr id="8" name="Straight Connector 7"/>
          <p:cNvCxnSpPr/>
          <p:nvPr/>
        </p:nvCxnSpPr>
        <p:spPr>
          <a:xfrm>
            <a:off x="771943" y="2971455"/>
            <a:ext cx="4000825"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801"/>
            <a:ext cx="8229600" cy="1143000"/>
          </a:xfrm>
        </p:spPr>
        <p:txBody>
          <a:bodyPr>
            <a:normAutofit/>
          </a:bodyPr>
          <a:lstStyle/>
          <a:p>
            <a:r>
              <a:rPr lang="en-GB" sz="2800" b="1" dirty="0" smtClean="0"/>
              <a:t>Support &amp; Challenge Visit</a:t>
            </a:r>
            <a:endParaRPr lang="en-GB" sz="2800"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sz="3000" dirty="0" smtClean="0"/>
              <a:t>We will be visited by Ofsted on </a:t>
            </a:r>
            <a:r>
              <a:rPr lang="en-GB" sz="3000" b="1" dirty="0" smtClean="0"/>
              <a:t>Wednesday 15</a:t>
            </a:r>
            <a:r>
              <a:rPr lang="en-GB" sz="3000" b="1" baseline="30000" dirty="0" smtClean="0"/>
              <a:t>th</a:t>
            </a:r>
            <a:r>
              <a:rPr lang="en-GB" sz="3000" b="1" dirty="0" smtClean="0"/>
              <a:t> November </a:t>
            </a:r>
            <a:r>
              <a:rPr lang="en-GB" sz="3000" dirty="0" smtClean="0"/>
              <a:t>(</a:t>
            </a:r>
            <a:r>
              <a:rPr lang="en-GB" sz="3000" dirty="0"/>
              <a:t>HMI </a:t>
            </a:r>
            <a:r>
              <a:rPr lang="en-GB" sz="3000" dirty="0" smtClean="0"/>
              <a:t>Steve Hunsley)</a:t>
            </a:r>
          </a:p>
          <a:p>
            <a:pPr>
              <a:buFont typeface="Arial" panose="020B0604020202020204" pitchFamily="34" charset="0"/>
              <a:buChar char="•"/>
            </a:pPr>
            <a:r>
              <a:rPr lang="en-GB" sz="3000" dirty="0" smtClean="0"/>
              <a:t>The visit is to check </a:t>
            </a:r>
            <a:r>
              <a:rPr lang="en-GB" sz="3000" dirty="0"/>
              <a:t>that we </a:t>
            </a:r>
            <a:r>
              <a:rPr lang="en-GB" sz="3000" dirty="0" smtClean="0"/>
              <a:t>have made progress since our last inspection and are </a:t>
            </a:r>
            <a:r>
              <a:rPr lang="en-GB" sz="3000" dirty="0"/>
              <a:t>providing a good </a:t>
            </a:r>
            <a:r>
              <a:rPr lang="en-GB" sz="3000" dirty="0" smtClean="0"/>
              <a:t>experience </a:t>
            </a:r>
            <a:r>
              <a:rPr lang="en-GB" sz="3000" dirty="0"/>
              <a:t>for </a:t>
            </a:r>
            <a:r>
              <a:rPr lang="en-GB" sz="3000" dirty="0" smtClean="0"/>
              <a:t>our students</a:t>
            </a:r>
          </a:p>
          <a:p>
            <a:pPr>
              <a:buFont typeface="Arial" panose="020B0604020202020204" pitchFamily="34" charset="0"/>
              <a:buChar char="•"/>
            </a:pPr>
            <a:r>
              <a:rPr lang="en-GB" sz="3000" dirty="0" smtClean="0"/>
              <a:t>The inspector will be carrying out a number of activities including visiting classes, talking to students, and talking to teaching staff and managers</a:t>
            </a:r>
            <a:endParaRPr lang="en-GB" sz="3000" dirty="0"/>
          </a:p>
        </p:txBody>
      </p:sp>
    </p:spTree>
    <p:extLst>
      <p:ext uri="{BB962C8B-B14F-4D97-AF65-F5344CB8AC3E}">
        <p14:creationId xmlns:p14="http://schemas.microsoft.com/office/powerpoint/2010/main" val="840377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1143000"/>
          </a:xfrm>
        </p:spPr>
        <p:txBody>
          <a:bodyPr>
            <a:normAutofit/>
          </a:bodyPr>
          <a:lstStyle/>
          <a:p>
            <a:r>
              <a:rPr lang="en-GB" sz="2800" b="1" dirty="0" smtClean="0"/>
              <a:t>What will happen on the day?</a:t>
            </a:r>
            <a:endParaRPr lang="en-GB" sz="2800" b="1" dirty="0"/>
          </a:p>
        </p:txBody>
      </p:sp>
      <p:sp>
        <p:nvSpPr>
          <p:cNvPr id="3" name="Content Placeholder 2"/>
          <p:cNvSpPr>
            <a:spLocks noGrp="1"/>
          </p:cNvSpPr>
          <p:nvPr>
            <p:ph idx="1"/>
          </p:nvPr>
        </p:nvSpPr>
        <p:spPr>
          <a:xfrm>
            <a:off x="457200" y="1536192"/>
            <a:ext cx="8229600" cy="4407409"/>
          </a:xfrm>
        </p:spPr>
        <p:txBody>
          <a:bodyPr/>
          <a:lstStyle/>
          <a:p>
            <a:pPr>
              <a:buFont typeface="Arial" panose="020B0604020202020204" pitchFamily="34" charset="0"/>
              <a:buChar char="•"/>
            </a:pPr>
            <a:r>
              <a:rPr lang="en-GB" sz="3600" dirty="0" smtClean="0"/>
              <a:t>The Inspector will visit lessons </a:t>
            </a:r>
            <a:r>
              <a:rPr lang="en-GB" sz="3600" dirty="0"/>
              <a:t>and watch what happens.</a:t>
            </a:r>
          </a:p>
          <a:p>
            <a:pPr>
              <a:buFont typeface="Arial" panose="020B0604020202020204" pitchFamily="34" charset="0"/>
              <a:buChar char="•"/>
            </a:pPr>
            <a:r>
              <a:rPr lang="en-GB" sz="3600" dirty="0" smtClean="0"/>
              <a:t>The Inspector will talk to students and has asked to view your portfolios of work – please ensure you bring them in on the day. </a:t>
            </a:r>
            <a:endParaRPr lang="en-GB" sz="3600" dirty="0"/>
          </a:p>
        </p:txBody>
      </p:sp>
    </p:spTree>
    <p:extLst>
      <p:ext uri="{BB962C8B-B14F-4D97-AF65-F5344CB8AC3E}">
        <p14:creationId xmlns:p14="http://schemas.microsoft.com/office/powerpoint/2010/main" val="2585375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96"/>
            <a:ext cx="8229600" cy="1143000"/>
          </a:xfrm>
        </p:spPr>
        <p:txBody>
          <a:bodyPr>
            <a:normAutofit/>
          </a:bodyPr>
          <a:lstStyle/>
          <a:p>
            <a:r>
              <a:rPr lang="en-GB" sz="2800" b="1" dirty="0" smtClean="0"/>
              <a:t>What might the Inspector ask you?</a:t>
            </a:r>
            <a:endParaRPr lang="en-GB" sz="2800" b="1" dirty="0"/>
          </a:p>
        </p:txBody>
      </p:sp>
      <p:sp>
        <p:nvSpPr>
          <p:cNvPr id="3" name="Content Placeholder 2"/>
          <p:cNvSpPr>
            <a:spLocks noGrp="1"/>
          </p:cNvSpPr>
          <p:nvPr>
            <p:ph idx="1"/>
          </p:nvPr>
        </p:nvSpPr>
        <p:spPr>
          <a:xfrm>
            <a:off x="292608" y="1185990"/>
            <a:ext cx="8644128" cy="4708525"/>
          </a:xfrm>
        </p:spPr>
        <p:txBody>
          <a:bodyPr/>
          <a:lstStyle/>
          <a:p>
            <a:pPr marL="0" indent="0"/>
            <a:r>
              <a:rPr lang="en-GB" sz="2000" dirty="0"/>
              <a:t>The </a:t>
            </a:r>
            <a:r>
              <a:rPr lang="en-GB" sz="2000" dirty="0" smtClean="0"/>
              <a:t>inspector may ask:</a:t>
            </a:r>
          </a:p>
          <a:p>
            <a:pPr>
              <a:buFont typeface="Arial" panose="020B0604020202020204" pitchFamily="34" charset="0"/>
              <a:buChar char="•"/>
            </a:pPr>
            <a:r>
              <a:rPr lang="en-GB" sz="2000" dirty="0" smtClean="0"/>
              <a:t>How well are you progressing with your English, maths and vocational subjects?</a:t>
            </a:r>
          </a:p>
          <a:p>
            <a:pPr>
              <a:buFont typeface="Arial" panose="020B0604020202020204" pitchFamily="34" charset="0"/>
              <a:buChar char="•"/>
            </a:pPr>
            <a:r>
              <a:rPr lang="en-GB" sz="2000" dirty="0" smtClean="0"/>
              <a:t>Are your lessons </a:t>
            </a:r>
            <a:r>
              <a:rPr lang="en-GB" sz="2000" dirty="0"/>
              <a:t>interesting and </a:t>
            </a:r>
            <a:r>
              <a:rPr lang="en-GB" sz="2000" dirty="0" smtClean="0"/>
              <a:t>do they keep </a:t>
            </a:r>
            <a:r>
              <a:rPr lang="en-GB" sz="2000" dirty="0"/>
              <a:t>you engaged? </a:t>
            </a:r>
            <a:endParaRPr lang="en-GB" sz="2000" dirty="0" smtClean="0"/>
          </a:p>
          <a:p>
            <a:pPr>
              <a:buFont typeface="Arial" panose="020B0604020202020204" pitchFamily="34" charset="0"/>
              <a:buChar char="•"/>
            </a:pPr>
            <a:r>
              <a:rPr lang="en-GB" sz="2000" dirty="0" smtClean="0"/>
              <a:t>Do </a:t>
            </a:r>
            <a:r>
              <a:rPr lang="en-GB" sz="2000" dirty="0"/>
              <a:t>you receive regular verbal and written </a:t>
            </a:r>
            <a:r>
              <a:rPr lang="en-GB" sz="2000" dirty="0" smtClean="0"/>
              <a:t>feedback and does this feedback help you to improve the quality of your work?</a:t>
            </a:r>
            <a:r>
              <a:rPr lang="en-GB" sz="2000" dirty="0"/>
              <a:t>  </a:t>
            </a:r>
            <a:endParaRPr lang="en-GB" sz="2000" dirty="0" smtClean="0"/>
          </a:p>
          <a:p>
            <a:pPr>
              <a:buFont typeface="Arial" panose="020B0604020202020204" pitchFamily="34" charset="0"/>
              <a:buChar char="•"/>
            </a:pPr>
            <a:r>
              <a:rPr lang="en-GB" sz="2000" dirty="0"/>
              <a:t>Do your teachers challenge you to raise your performance?</a:t>
            </a:r>
          </a:p>
          <a:p>
            <a:pPr>
              <a:buFont typeface="Arial" panose="020B0604020202020204" pitchFamily="34" charset="0"/>
              <a:buChar char="•"/>
            </a:pPr>
            <a:r>
              <a:rPr lang="en-GB" sz="2000" dirty="0"/>
              <a:t>Are you asked to work on your studies in your own time?</a:t>
            </a:r>
          </a:p>
          <a:p>
            <a:pPr>
              <a:buFont typeface="Arial" panose="020B0604020202020204" pitchFamily="34" charset="0"/>
              <a:buChar char="•"/>
            </a:pPr>
            <a:r>
              <a:rPr lang="en-GB" sz="2000" dirty="0" smtClean="0"/>
              <a:t>Do </a:t>
            </a:r>
            <a:r>
              <a:rPr lang="en-GB" sz="2000" dirty="0"/>
              <a:t>you receive regular tutorials?  How do these help you? </a:t>
            </a:r>
          </a:p>
          <a:p>
            <a:pPr>
              <a:buFont typeface="Arial" panose="020B0604020202020204" pitchFamily="34" charset="0"/>
              <a:buChar char="•"/>
            </a:pPr>
            <a:r>
              <a:rPr lang="en-GB" sz="2000" dirty="0" smtClean="0"/>
              <a:t>Do you have agreed targets to help you reach your full potential?</a:t>
            </a:r>
          </a:p>
          <a:p>
            <a:pPr>
              <a:buFont typeface="Arial" panose="020B0604020202020204" pitchFamily="34" charset="0"/>
              <a:buChar char="•"/>
            </a:pPr>
            <a:r>
              <a:rPr lang="en-GB" sz="2000" dirty="0" smtClean="0"/>
              <a:t>What </a:t>
            </a:r>
            <a:r>
              <a:rPr lang="en-GB" sz="2000" dirty="0"/>
              <a:t>work experience have you </a:t>
            </a:r>
            <a:r>
              <a:rPr lang="en-GB" sz="2000" dirty="0" smtClean="0"/>
              <a:t>done and what skills have you developed? </a:t>
            </a:r>
          </a:p>
          <a:p>
            <a:pPr>
              <a:buFont typeface="Arial" panose="020B0604020202020204" pitchFamily="34" charset="0"/>
              <a:buChar char="•"/>
            </a:pPr>
            <a:r>
              <a:rPr lang="en-GB" sz="2000" dirty="0" smtClean="0"/>
              <a:t>Have you been asked about your preferred next steps/destination, and are you being supported with this?</a:t>
            </a:r>
          </a:p>
          <a:p>
            <a:pPr>
              <a:buFont typeface="Arial" panose="020B0604020202020204" pitchFamily="34" charset="0"/>
              <a:buChar char="•"/>
            </a:pPr>
            <a:r>
              <a:rPr lang="en-GB" sz="2000" dirty="0" smtClean="0"/>
              <a:t>Do you feel safe at college and know what to do if not?</a:t>
            </a:r>
          </a:p>
          <a:p>
            <a:pPr>
              <a:buFont typeface="Arial" panose="020B0604020202020204" pitchFamily="34" charset="0"/>
              <a:buChar char="•"/>
            </a:pPr>
            <a:endParaRPr lang="en-GB" sz="2000" dirty="0"/>
          </a:p>
          <a:p>
            <a:pPr>
              <a:buFont typeface="Arial" panose="020B0604020202020204" pitchFamily="34" charset="0"/>
              <a:buChar char="•"/>
            </a:pPr>
            <a:endParaRPr lang="en-GB" sz="2000" dirty="0"/>
          </a:p>
        </p:txBody>
      </p:sp>
    </p:spTree>
    <p:extLst>
      <p:ext uri="{BB962C8B-B14F-4D97-AF65-F5344CB8AC3E}">
        <p14:creationId xmlns:p14="http://schemas.microsoft.com/office/powerpoint/2010/main" val="1687542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910"/>
            <a:ext cx="8229600" cy="1143000"/>
          </a:xfrm>
        </p:spPr>
        <p:txBody>
          <a:bodyPr>
            <a:normAutofit/>
          </a:bodyPr>
          <a:lstStyle/>
          <a:p>
            <a:r>
              <a:rPr lang="en-GB" sz="2800" b="1" dirty="0" smtClean="0"/>
              <a:t>What we need from you</a:t>
            </a:r>
            <a:endParaRPr lang="en-GB" sz="2800" b="1" dirty="0"/>
          </a:p>
        </p:txBody>
      </p:sp>
      <p:sp>
        <p:nvSpPr>
          <p:cNvPr id="3" name="Content Placeholder 2"/>
          <p:cNvSpPr>
            <a:spLocks noGrp="1"/>
          </p:cNvSpPr>
          <p:nvPr>
            <p:ph idx="1"/>
          </p:nvPr>
        </p:nvSpPr>
        <p:spPr>
          <a:xfrm>
            <a:off x="457200" y="1457262"/>
            <a:ext cx="8229600" cy="4898136"/>
          </a:xfrm>
        </p:spPr>
        <p:txBody>
          <a:bodyPr/>
          <a:lstStyle/>
          <a:p>
            <a:pPr>
              <a:buFont typeface="Arial" panose="020B0604020202020204" pitchFamily="34" charset="0"/>
              <a:buChar char="•"/>
            </a:pPr>
            <a:r>
              <a:rPr lang="en-GB" sz="2800" dirty="0"/>
              <a:t>Attend all of your sessions</a:t>
            </a:r>
          </a:p>
          <a:p>
            <a:pPr>
              <a:buFont typeface="Arial" panose="020B0604020202020204" pitchFamily="34" charset="0"/>
              <a:buChar char="•"/>
            </a:pPr>
            <a:r>
              <a:rPr lang="en-GB" sz="2800" dirty="0"/>
              <a:t>Be on time to all </a:t>
            </a:r>
            <a:r>
              <a:rPr lang="en-GB" sz="2800" dirty="0" smtClean="0"/>
              <a:t>sessions</a:t>
            </a:r>
          </a:p>
          <a:p>
            <a:pPr>
              <a:buFont typeface="Arial" panose="020B0604020202020204" pitchFamily="34" charset="0"/>
              <a:buChar char="•"/>
            </a:pPr>
            <a:r>
              <a:rPr lang="en-GB" sz="2800" dirty="0" smtClean="0"/>
              <a:t>Wear your ID badge at all times</a:t>
            </a:r>
          </a:p>
          <a:p>
            <a:pPr>
              <a:buFont typeface="Arial" panose="020B0604020202020204" pitchFamily="34" charset="0"/>
              <a:buChar char="•"/>
            </a:pPr>
            <a:r>
              <a:rPr lang="en-GB" sz="2800" dirty="0"/>
              <a:t>Follow the college code of conduct </a:t>
            </a:r>
            <a:r>
              <a:rPr lang="en-GB" sz="2800" dirty="0" smtClean="0"/>
              <a:t>– BRAVO</a:t>
            </a:r>
            <a:endParaRPr lang="en-GB" sz="2800" dirty="0"/>
          </a:p>
          <a:p>
            <a:pPr>
              <a:buFont typeface="Arial" panose="020B0604020202020204" pitchFamily="34" charset="0"/>
              <a:buChar char="•"/>
            </a:pPr>
            <a:r>
              <a:rPr lang="en-GB" sz="2800" dirty="0" smtClean="0"/>
              <a:t>Be </a:t>
            </a:r>
            <a:r>
              <a:rPr lang="en-GB" sz="2800" dirty="0"/>
              <a:t>prepared for every session and activity with all of the kit and equipment you </a:t>
            </a:r>
            <a:r>
              <a:rPr lang="en-GB" sz="2800" dirty="0" smtClean="0"/>
              <a:t>need and bring your portfolios of work to college</a:t>
            </a:r>
            <a:endParaRPr lang="en-GB" sz="2800" dirty="0"/>
          </a:p>
          <a:p>
            <a:pPr>
              <a:buFont typeface="Arial" panose="020B0604020202020204" pitchFamily="34" charset="0"/>
              <a:buChar char="•"/>
            </a:pPr>
            <a:r>
              <a:rPr lang="en-GB" sz="2800" dirty="0" smtClean="0"/>
              <a:t>Help us to keep </a:t>
            </a:r>
            <a:r>
              <a:rPr lang="en-GB" sz="2800" dirty="0"/>
              <a:t>the sites clean and </a:t>
            </a:r>
            <a:r>
              <a:rPr lang="en-GB" sz="2800" dirty="0" smtClean="0"/>
              <a:t>tidy</a:t>
            </a:r>
          </a:p>
          <a:p>
            <a:pPr>
              <a:buFont typeface="Arial" panose="020B0604020202020204" pitchFamily="34" charset="0"/>
              <a:buChar char="•"/>
            </a:pPr>
            <a:r>
              <a:rPr lang="en-GB" sz="2800" dirty="0" smtClean="0"/>
              <a:t>Answer any questions the inspector asks you in a polite manner</a:t>
            </a:r>
            <a:endParaRPr lang="en-GB" sz="2800" dirty="0"/>
          </a:p>
          <a:p>
            <a:pPr>
              <a:buFont typeface="Arial" panose="020B0604020202020204" pitchFamily="34" charset="0"/>
              <a:buChar char="•"/>
            </a:pPr>
            <a:endParaRPr lang="en-GB" sz="2800" dirty="0"/>
          </a:p>
        </p:txBody>
      </p:sp>
    </p:spTree>
    <p:extLst>
      <p:ext uri="{BB962C8B-B14F-4D97-AF65-F5344CB8AC3E}">
        <p14:creationId xmlns:p14="http://schemas.microsoft.com/office/powerpoint/2010/main" val="4287275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BRAVO</a:t>
            </a:r>
            <a:endParaRPr lang="en-GB" sz="2800" b="1" dirty="0"/>
          </a:p>
        </p:txBody>
      </p:sp>
      <p:sp>
        <p:nvSpPr>
          <p:cNvPr id="3" name="Content Placeholder 2"/>
          <p:cNvSpPr>
            <a:spLocks noGrp="1"/>
          </p:cNvSpPr>
          <p:nvPr>
            <p:ph idx="1"/>
          </p:nvPr>
        </p:nvSpPr>
        <p:spPr>
          <a:xfrm>
            <a:off x="457200" y="1600200"/>
            <a:ext cx="8369808" cy="4525963"/>
          </a:xfrm>
        </p:spPr>
        <p:txBody>
          <a:bodyPr/>
          <a:lstStyle/>
          <a:p>
            <a:r>
              <a:rPr lang="en-GB" sz="2400" b="1" dirty="0" smtClean="0">
                <a:solidFill>
                  <a:srgbClr val="FF0000"/>
                </a:solidFill>
              </a:rPr>
              <a:t>B</a:t>
            </a:r>
            <a:r>
              <a:rPr lang="en-GB" sz="2400" dirty="0" smtClean="0"/>
              <a:t>e safe</a:t>
            </a:r>
          </a:p>
          <a:p>
            <a:r>
              <a:rPr lang="en-GB" sz="2400" b="1" dirty="0" smtClean="0">
                <a:solidFill>
                  <a:srgbClr val="FF0000"/>
                </a:solidFill>
              </a:rPr>
              <a:t>R</a:t>
            </a:r>
            <a:r>
              <a:rPr lang="en-GB" sz="2400" dirty="0" smtClean="0"/>
              <a:t>espectful</a:t>
            </a:r>
          </a:p>
          <a:p>
            <a:r>
              <a:rPr lang="en-GB" sz="2400" b="1" dirty="0" smtClean="0">
                <a:solidFill>
                  <a:srgbClr val="FF0000"/>
                </a:solidFill>
              </a:rPr>
              <a:t>A</a:t>
            </a:r>
            <a:r>
              <a:rPr lang="en-GB" sz="2400" dirty="0" smtClean="0"/>
              <a:t>lways polite</a:t>
            </a:r>
          </a:p>
          <a:p>
            <a:r>
              <a:rPr lang="en-GB" sz="2400" b="1" dirty="0" smtClean="0">
                <a:solidFill>
                  <a:srgbClr val="FF0000"/>
                </a:solidFill>
              </a:rPr>
              <a:t>V</a:t>
            </a:r>
            <a:r>
              <a:rPr lang="en-GB" sz="2400" dirty="0" smtClean="0"/>
              <a:t>isible ID</a:t>
            </a:r>
          </a:p>
          <a:p>
            <a:r>
              <a:rPr lang="en-GB" sz="2400" b="1" dirty="0" smtClean="0">
                <a:solidFill>
                  <a:srgbClr val="FF0000"/>
                </a:solidFill>
              </a:rPr>
              <a:t>O</a:t>
            </a:r>
            <a:r>
              <a:rPr lang="en-GB" sz="2400" dirty="0" smtClean="0"/>
              <a:t>n time</a:t>
            </a:r>
          </a:p>
          <a:p>
            <a:endParaRPr lang="en-GB" sz="2400" dirty="0"/>
          </a:p>
          <a:p>
            <a:pPr algn="ctr"/>
            <a:r>
              <a:rPr lang="en-GB" sz="2400" b="1" dirty="0"/>
              <a:t>Our priority is to promote a </a:t>
            </a:r>
            <a:r>
              <a:rPr lang="en-GB" sz="2400" b="1" dirty="0" smtClean="0"/>
              <a:t>welcoming</a:t>
            </a:r>
            <a:r>
              <a:rPr lang="en-GB" sz="2400" b="1" dirty="0"/>
              <a:t>, safe </a:t>
            </a:r>
            <a:r>
              <a:rPr lang="en-GB" sz="2400" b="1" dirty="0" smtClean="0"/>
              <a:t>environment where </a:t>
            </a:r>
            <a:r>
              <a:rPr lang="en-GB" sz="2400" b="1" dirty="0"/>
              <a:t>everyone can enjoy their time at </a:t>
            </a:r>
            <a:r>
              <a:rPr lang="en-GB" sz="2400" b="1" dirty="0" smtClean="0"/>
              <a:t>college </a:t>
            </a:r>
            <a:r>
              <a:rPr lang="en-GB" sz="2400" b="1" dirty="0"/>
              <a:t>and </a:t>
            </a:r>
            <a:r>
              <a:rPr lang="en-GB" sz="2400" b="1" dirty="0" smtClean="0"/>
              <a:t>have the </a:t>
            </a:r>
            <a:r>
              <a:rPr lang="en-GB" sz="2400" b="1" dirty="0"/>
              <a:t>opportunity </a:t>
            </a:r>
            <a:r>
              <a:rPr lang="en-GB" sz="2400" b="1" dirty="0" smtClean="0"/>
              <a:t>to </a:t>
            </a:r>
            <a:r>
              <a:rPr lang="en-GB" sz="2400" b="1" dirty="0"/>
              <a:t>achieve their </a:t>
            </a:r>
            <a:r>
              <a:rPr lang="en-GB" sz="2400" b="1" dirty="0" smtClean="0"/>
              <a:t>full potential</a:t>
            </a:r>
            <a:endParaRPr lang="en-GB" sz="2400" b="1" dirty="0"/>
          </a:p>
          <a:p>
            <a:endParaRPr lang="en-GB" sz="2400" dirty="0"/>
          </a:p>
        </p:txBody>
      </p:sp>
    </p:spTree>
    <p:extLst>
      <p:ext uri="{BB962C8B-B14F-4D97-AF65-F5344CB8AC3E}">
        <p14:creationId xmlns:p14="http://schemas.microsoft.com/office/powerpoint/2010/main" val="3130106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50"/>
            <a:ext cx="8229600" cy="1143000"/>
          </a:xfrm>
        </p:spPr>
        <p:txBody>
          <a:bodyPr>
            <a:normAutofit/>
          </a:bodyPr>
          <a:lstStyle/>
          <a:p>
            <a:r>
              <a:rPr lang="en-GB" sz="2800" b="1" dirty="0" smtClean="0"/>
              <a:t>SAFEGUARDING</a:t>
            </a:r>
            <a:endParaRPr lang="en-GB" sz="2800" b="1" dirty="0"/>
          </a:p>
        </p:txBody>
      </p:sp>
      <p:sp>
        <p:nvSpPr>
          <p:cNvPr id="3" name="Content Placeholder 2"/>
          <p:cNvSpPr>
            <a:spLocks noGrp="1"/>
          </p:cNvSpPr>
          <p:nvPr>
            <p:ph idx="1"/>
          </p:nvPr>
        </p:nvSpPr>
        <p:spPr>
          <a:xfrm>
            <a:off x="457200" y="1246950"/>
            <a:ext cx="8229600" cy="4706112"/>
          </a:xfrm>
        </p:spPr>
        <p:txBody>
          <a:bodyPr/>
          <a:lstStyle/>
          <a:p>
            <a:r>
              <a:rPr lang="en-GB" altLang="en-US" sz="2800" dirty="0" smtClean="0"/>
              <a:t>Speak to :</a:t>
            </a:r>
          </a:p>
          <a:p>
            <a:pPr marL="457200" indent="-457200">
              <a:buFont typeface="Arial" panose="020B0604020202020204" pitchFamily="34" charset="0"/>
              <a:buChar char="•"/>
            </a:pPr>
            <a:r>
              <a:rPr lang="en-GB" altLang="en-US" sz="2800" dirty="0" smtClean="0"/>
              <a:t>Your </a:t>
            </a:r>
            <a:r>
              <a:rPr lang="en-GB" altLang="en-US" sz="2800" dirty="0"/>
              <a:t>tutor</a:t>
            </a:r>
          </a:p>
          <a:p>
            <a:pPr marL="457200" indent="-457200">
              <a:buFont typeface="Arial" panose="020B0604020202020204" pitchFamily="34" charset="0"/>
              <a:buChar char="•"/>
            </a:pPr>
            <a:r>
              <a:rPr lang="en-GB" altLang="en-US" sz="2800" dirty="0" smtClean="0"/>
              <a:t>The Student </a:t>
            </a:r>
            <a:r>
              <a:rPr lang="en-GB" altLang="en-US" sz="2800" dirty="0"/>
              <a:t>Services Team </a:t>
            </a:r>
            <a:endParaRPr lang="en-GB" altLang="en-US" sz="2800" dirty="0" smtClean="0"/>
          </a:p>
          <a:p>
            <a:pPr marL="457200" indent="-457200">
              <a:buFont typeface="Arial" panose="020B0604020202020204" pitchFamily="34" charset="0"/>
              <a:buChar char="•"/>
            </a:pPr>
            <a:r>
              <a:rPr lang="en-GB" altLang="en-US" sz="2800" b="1" dirty="0" smtClean="0"/>
              <a:t>Broxbourne</a:t>
            </a:r>
            <a:r>
              <a:rPr lang="en-GB" altLang="en-US" sz="2800" dirty="0" smtClean="0"/>
              <a:t> </a:t>
            </a:r>
            <a:r>
              <a:rPr lang="en-GB" altLang="en-US" sz="2800" dirty="0"/>
              <a:t>– Dee Peters – 01992 411420 </a:t>
            </a:r>
            <a:r>
              <a:rPr lang="en-GB" altLang="en-US" sz="2800" dirty="0" smtClean="0"/>
              <a:t>/ 07701 </a:t>
            </a:r>
            <a:r>
              <a:rPr lang="en-GB" altLang="en-US" sz="2800" dirty="0"/>
              <a:t>286 589</a:t>
            </a:r>
          </a:p>
          <a:p>
            <a:pPr marL="457200" indent="-457200">
              <a:buFont typeface="Arial" panose="020B0604020202020204" pitchFamily="34" charset="0"/>
              <a:buChar char="•"/>
            </a:pPr>
            <a:r>
              <a:rPr lang="en-GB" altLang="en-US" sz="2800" b="1" dirty="0"/>
              <a:t>Ware</a:t>
            </a:r>
            <a:r>
              <a:rPr lang="en-GB" altLang="en-US" sz="2800" dirty="0"/>
              <a:t> – </a:t>
            </a:r>
            <a:r>
              <a:rPr lang="en-GB" altLang="en-US" sz="2800" smtClean="0"/>
              <a:t>Robin Spicer – </a:t>
            </a:r>
            <a:r>
              <a:rPr lang="en-GB" altLang="en-US" sz="2800" dirty="0"/>
              <a:t>01992 </a:t>
            </a:r>
            <a:r>
              <a:rPr lang="en-GB" altLang="en-US" sz="2800" dirty="0" smtClean="0"/>
              <a:t>411974</a:t>
            </a:r>
          </a:p>
          <a:p>
            <a:pPr marL="457200" indent="-457200">
              <a:buFont typeface="Arial" panose="020B0604020202020204" pitchFamily="34" charset="0"/>
              <a:buChar char="•"/>
            </a:pPr>
            <a:r>
              <a:rPr lang="en-GB" altLang="en-US" sz="2800" dirty="0" smtClean="0">
                <a:hlinkClick r:id="rId2"/>
              </a:rPr>
              <a:t>safeguardingteam@hrc.ac.uk</a:t>
            </a:r>
            <a:r>
              <a:rPr lang="en-GB" altLang="en-US" sz="2800" dirty="0" smtClean="0"/>
              <a:t> </a:t>
            </a:r>
          </a:p>
          <a:p>
            <a:pPr marL="457200" indent="-457200">
              <a:buFont typeface="Arial" panose="020B0604020202020204" pitchFamily="34" charset="0"/>
              <a:buChar char="•"/>
            </a:pPr>
            <a:r>
              <a:rPr lang="en-GB" altLang="en-US" sz="2800" dirty="0" smtClean="0"/>
              <a:t>Log </a:t>
            </a:r>
            <a:r>
              <a:rPr lang="en-GB" altLang="en-US" sz="2800" dirty="0"/>
              <a:t>your concern via the </a:t>
            </a:r>
            <a:r>
              <a:rPr lang="en-GB" altLang="en-US" sz="2800" dirty="0" smtClean="0"/>
              <a:t>safeguarding button on Moodle</a:t>
            </a:r>
            <a:r>
              <a:rPr lang="en-GB" altLang="en-US" sz="2800" dirty="0"/>
              <a:t>.</a:t>
            </a:r>
          </a:p>
          <a:p>
            <a:endParaRPr lang="en-GB" altLang="en-US" sz="2800" dirty="0"/>
          </a:p>
          <a:p>
            <a:endParaRPr lang="en-GB" dirty="0"/>
          </a:p>
        </p:txBody>
      </p:sp>
      <p:pic>
        <p:nvPicPr>
          <p:cNvPr id="4" name="Picture 3" descr="rsz_safeguarding-final.p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8164" y="5252720"/>
            <a:ext cx="275272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514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2800" b="1" dirty="0" smtClean="0"/>
              <a:t>PREVENT</a:t>
            </a:r>
            <a:endParaRPr lang="en-GB" sz="2800" dirty="0"/>
          </a:p>
        </p:txBody>
      </p:sp>
      <p:sp>
        <p:nvSpPr>
          <p:cNvPr id="3" name="Content Placeholder 2"/>
          <p:cNvSpPr>
            <a:spLocks noGrp="1"/>
          </p:cNvSpPr>
          <p:nvPr>
            <p:ph idx="1"/>
          </p:nvPr>
        </p:nvSpPr>
        <p:spPr>
          <a:xfrm>
            <a:off x="457200" y="1511808"/>
            <a:ext cx="8229600" cy="4779264"/>
          </a:xfrm>
        </p:spPr>
        <p:txBody>
          <a:bodyPr/>
          <a:lstStyle/>
          <a:p>
            <a:pPr>
              <a:buFont typeface="Arial" panose="020B0604020202020204" pitchFamily="34" charset="0"/>
              <a:buChar char="•"/>
            </a:pPr>
            <a:r>
              <a:rPr lang="en-GB" altLang="en-US" sz="2400" dirty="0" smtClean="0"/>
              <a:t>Aims to reduce the risk to the UK from terrorism</a:t>
            </a:r>
          </a:p>
          <a:p>
            <a:pPr>
              <a:buFont typeface="Arial" panose="020B0604020202020204" pitchFamily="34" charset="0"/>
              <a:buChar char="•"/>
            </a:pPr>
            <a:endParaRPr lang="en-GB" altLang="en-US" sz="2400" dirty="0" smtClean="0"/>
          </a:p>
          <a:p>
            <a:pPr marL="0" indent="0" algn="ctr">
              <a:lnSpc>
                <a:spcPct val="80000"/>
              </a:lnSpc>
            </a:pPr>
            <a:r>
              <a:rPr lang="en-GB" altLang="en-US" sz="2400" b="1" dirty="0"/>
              <a:t>If you think someone may be trying to groom or </a:t>
            </a:r>
            <a:r>
              <a:rPr lang="en-GB" altLang="en-US" sz="2400" b="1" dirty="0" smtClean="0"/>
              <a:t>radicalise you </a:t>
            </a:r>
            <a:r>
              <a:rPr lang="en-GB" altLang="en-US" sz="2400" b="1" dirty="0"/>
              <a:t>or someone you know - get advice.</a:t>
            </a:r>
          </a:p>
          <a:p>
            <a:pPr marL="0" indent="0"/>
            <a:r>
              <a:rPr lang="en-GB" altLang="en-US" sz="2400" dirty="0" smtClean="0"/>
              <a:t>For advice, speak to:</a:t>
            </a:r>
          </a:p>
          <a:p>
            <a:pPr>
              <a:spcBef>
                <a:spcPct val="0"/>
              </a:spcBef>
              <a:buFont typeface="Arial" panose="020B0604020202020204" pitchFamily="34" charset="0"/>
              <a:buChar char="•"/>
            </a:pPr>
            <a:r>
              <a:rPr lang="en-GB" altLang="en-US" sz="2400" dirty="0" smtClean="0"/>
              <a:t>Your Personal </a:t>
            </a:r>
            <a:r>
              <a:rPr lang="en-GB" altLang="en-US" sz="2400" dirty="0"/>
              <a:t>Tutor</a:t>
            </a:r>
          </a:p>
          <a:p>
            <a:pPr>
              <a:spcBef>
                <a:spcPct val="0"/>
              </a:spcBef>
              <a:buFont typeface="Arial" panose="020B0604020202020204" pitchFamily="34" charset="0"/>
              <a:buChar char="•"/>
            </a:pPr>
            <a:r>
              <a:rPr lang="en-GB" altLang="en-US" sz="2400" dirty="0" smtClean="0"/>
              <a:t>The Safeguarding Team </a:t>
            </a:r>
            <a:r>
              <a:rPr lang="en-GB" altLang="en-US" sz="2400" dirty="0" smtClean="0">
                <a:hlinkClick r:id="rId2"/>
              </a:rPr>
              <a:t>safeguardingteam@hrc.ac.uk</a:t>
            </a:r>
            <a:endParaRPr lang="en-GB" altLang="en-US" sz="2400" dirty="0" smtClean="0"/>
          </a:p>
          <a:p>
            <a:pPr>
              <a:spcBef>
                <a:spcPct val="0"/>
              </a:spcBef>
              <a:buFont typeface="Arial" panose="020B0604020202020204" pitchFamily="34" charset="0"/>
              <a:buChar char="•"/>
            </a:pPr>
            <a:r>
              <a:rPr lang="en-GB" altLang="en-US" sz="2400" dirty="0" smtClean="0"/>
              <a:t>Use </a:t>
            </a:r>
            <a:r>
              <a:rPr lang="en-GB" altLang="en-US" sz="2400" dirty="0"/>
              <a:t>the safeguarding button on Moodle</a:t>
            </a:r>
          </a:p>
          <a:p>
            <a:pPr>
              <a:lnSpc>
                <a:spcPct val="80000"/>
              </a:lnSpc>
            </a:pPr>
            <a:endParaRPr lang="en-GB" altLang="en-US" sz="2400" b="1" dirty="0" smtClean="0">
              <a:solidFill>
                <a:srgbClr val="5C529E"/>
              </a:solidFill>
            </a:endParaRPr>
          </a:p>
          <a:p>
            <a:pPr>
              <a:lnSpc>
                <a:spcPct val="80000"/>
              </a:lnSpc>
            </a:pPr>
            <a:endParaRPr lang="en-GB" altLang="en-US" sz="2400" b="1" dirty="0">
              <a:solidFill>
                <a:srgbClr val="5C529E"/>
              </a:solidFill>
            </a:endParaRPr>
          </a:p>
          <a:p>
            <a:endParaRPr lang="en-GB" altLang="en-US" dirty="0" smtClean="0">
              <a:solidFill>
                <a:srgbClr val="2E8E85"/>
              </a:solidFill>
            </a:endParaRPr>
          </a:p>
          <a:p>
            <a:endParaRPr lang="en-GB" dirty="0"/>
          </a:p>
        </p:txBody>
      </p:sp>
      <p:pic>
        <p:nvPicPr>
          <p:cNvPr id="4" name="Picture 3" descr="rsz_safeguarding-final.p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95637" y="4749801"/>
            <a:ext cx="275272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935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B700A86769AC594CB0E9820CF0407A18" ma:contentTypeVersion="0" ma:contentTypeDescription="Create a new document." ma:contentTypeScope="" ma:versionID="68e49db37cc84b06a9c636f44543d193">
  <xsd:schema xmlns:xsd="http://www.w3.org/2001/XMLSchema" xmlns:xs="http://www.w3.org/2001/XMLSchema" xmlns:p="http://schemas.microsoft.com/office/2006/metadata/properties" xmlns:ns2="c05bf2a8-960b-4992-a212-e3320cce998f" targetNamespace="http://schemas.microsoft.com/office/2006/metadata/properties" ma:root="true" ma:fieldsID="811751fbffa5ca5ab4a230ec9736932a" ns2:_="">
    <xsd:import namespace="c05bf2a8-960b-4992-a212-e3320cce998f"/>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5bf2a8-960b-4992-a212-e3320cce998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c05bf2a8-960b-4992-a212-e3320cce998f">JHTUREKFED3W-1782329605-23</_dlc_DocId>
    <_dlc_DocIdUrl xmlns="c05bf2a8-960b-4992-a212-e3320cce998f">
      <Url>http://staffnet.hrc.ac.uk/Marketing/_layouts/15/DocIdRedir.aspx?ID=JHTUREKFED3W-1782329605-23</Url>
      <Description>JHTUREKFED3W-1782329605-23</Description>
    </_dlc_DocIdUrl>
  </documentManagement>
</p:properties>
</file>

<file path=customXml/itemProps1.xml><?xml version="1.0" encoding="utf-8"?>
<ds:datastoreItem xmlns:ds="http://schemas.openxmlformats.org/officeDocument/2006/customXml" ds:itemID="{2E5A4602-9332-4695-A18F-72EFA8A92248}">
  <ds:schemaRefs>
    <ds:schemaRef ds:uri="http://schemas.microsoft.com/sharepoint/v3/contenttype/forms"/>
  </ds:schemaRefs>
</ds:datastoreItem>
</file>

<file path=customXml/itemProps2.xml><?xml version="1.0" encoding="utf-8"?>
<ds:datastoreItem xmlns:ds="http://schemas.openxmlformats.org/officeDocument/2006/customXml" ds:itemID="{DEF7CB39-FB91-405D-BF58-17329A8EBD2A}">
  <ds:schemaRefs>
    <ds:schemaRef ds:uri="http://schemas.microsoft.com/sharepoint/events"/>
  </ds:schemaRefs>
</ds:datastoreItem>
</file>

<file path=customXml/itemProps3.xml><?xml version="1.0" encoding="utf-8"?>
<ds:datastoreItem xmlns:ds="http://schemas.openxmlformats.org/officeDocument/2006/customXml" ds:itemID="{8144EDF6-E57B-4508-AC47-50882CF1BD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5bf2a8-960b-4992-a212-e3320cce9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9B05F40-2D88-4503-9FB7-4D2E625CB493}">
  <ds:schemaRefs>
    <ds:schemaRef ds:uri="http://purl.org/dc/terms/"/>
    <ds:schemaRef ds:uri="http://purl.org/dc/dcmitype/"/>
    <ds:schemaRef ds:uri="c05bf2a8-960b-4992-a212-e3320cce998f"/>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3401</TotalTime>
  <Words>361</Words>
  <Application>Microsoft Office PowerPoint</Application>
  <PresentationFormat>On-screen Show (4:3)</PresentationFormat>
  <Paragraphs>61</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Book</vt:lpstr>
      <vt:lpstr>Avenir Heavy</vt:lpstr>
      <vt:lpstr>Calibri</vt:lpstr>
      <vt:lpstr>Office Theme</vt:lpstr>
      <vt:lpstr>PowerPoint Presentation</vt:lpstr>
      <vt:lpstr>Support &amp; Challenge Visit</vt:lpstr>
      <vt:lpstr>What will happen on the day?</vt:lpstr>
      <vt:lpstr>What might the Inspector ask you?</vt:lpstr>
      <vt:lpstr>What we need from you</vt:lpstr>
      <vt:lpstr>BRAVO</vt:lpstr>
      <vt:lpstr>SAFEGUARDING</vt:lpstr>
      <vt:lpstr>PREVENT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Baines Design</dc:creator>
  <cp:lastModifiedBy>Angela McLean</cp:lastModifiedBy>
  <cp:revision>124</cp:revision>
  <dcterms:created xsi:type="dcterms:W3CDTF">2016-09-13T08:00:47Z</dcterms:created>
  <dcterms:modified xsi:type="dcterms:W3CDTF">2017-10-31T08:36:52Z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0x010100B700A86769AC594CB0E9820CF0407A18</vt:lpwstr>
  </property>
  <property fmtid="{D5CDD505-2E9C-101B-9397-08002B2CF9AE}" pid="3" name="_dlc_DocIdItemGuid">
    <vt:lpwstr>5ecd5e59-fb5e-421a-bfc1-105dfd680c1c</vt:lpwstr>
  </property>
</Properties>
</file>